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413" r:id="rId4"/>
    <p:sldId id="402" r:id="rId5"/>
    <p:sldId id="404" r:id="rId6"/>
    <p:sldId id="408" r:id="rId7"/>
    <p:sldId id="405" r:id="rId8"/>
    <p:sldId id="407" r:id="rId9"/>
    <p:sldId id="406" r:id="rId10"/>
    <p:sldId id="409" r:id="rId11"/>
    <p:sldId id="257" r:id="rId12"/>
    <p:sldId id="410" r:id="rId13"/>
    <p:sldId id="412" r:id="rId14"/>
    <p:sldId id="411" r:id="rId15"/>
    <p:sldId id="275" r:id="rId16"/>
    <p:sldId id="280" r:id="rId17"/>
    <p:sldId id="268" r:id="rId18"/>
    <p:sldId id="281" r:id="rId19"/>
    <p:sldId id="282" r:id="rId20"/>
    <p:sldId id="276" r:id="rId21"/>
    <p:sldId id="269" r:id="rId22"/>
    <p:sldId id="270" r:id="rId23"/>
    <p:sldId id="279" r:id="rId24"/>
    <p:sldId id="271" r:id="rId25"/>
    <p:sldId id="272" r:id="rId26"/>
    <p:sldId id="278" r:id="rId27"/>
    <p:sldId id="277" r:id="rId28"/>
    <p:sldId id="41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ACB24-3A20-4E7F-9D21-A07DE25004F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CB790-B330-4D2E-84C7-1FE4FEDF8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9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F71C3-01BB-4598-AFE6-E450CD2418F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32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F71C3-01BB-4598-AFE6-E450CD2418F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7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CA9E4-C60C-4553-AA33-DE55BA589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2385FC-2FEF-4D36-996E-850CB2F6B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0402E-48F7-4E05-B0F8-01F04F29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FBCCC-4D2A-48E8-80AD-B6F10340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63C26-B1B1-433B-AE71-D1EBB6EE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7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2ED59-182C-442D-A41A-7475B33D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AD4435-4E7C-45EB-AE2F-D029BFAF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AFD2A-F87D-47C8-B47E-888741F7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39C02-2151-43F2-A748-F5414C12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7B7DC2-43FD-46DF-B514-D112195B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3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667F0B-19CE-403E-B64D-D61C1D690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116BF8-9166-43F1-8999-C8DB62A5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ABFA5-B6B7-43A4-BCF7-FC9446AE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08C4BA-452F-4E95-979E-9A7D8E8A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65A148-2F2B-46E0-8D17-96D1B4B0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6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568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525600" y="3598100"/>
            <a:ext cx="1191600" cy="1191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914500" y="2034344"/>
            <a:ext cx="7034000" cy="37148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609555" lvl="0" indent="-507962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10" lvl="1" indent="-507962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664" lvl="2" indent="-507962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218" lvl="3" indent="-507962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772" lvl="4" indent="-507962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327" lvl="5" indent="-50796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6880" lvl="6" indent="-507962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435" lvl="7" indent="-507962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5990" lvl="8" indent="-50796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46567" y="-275067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5"/>
          <p:cNvSpPr/>
          <p:nvPr/>
        </p:nvSpPr>
        <p:spPr>
          <a:xfrm>
            <a:off x="-203900" y="1813400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3119467" y="324833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1051633" y="3118200"/>
            <a:ext cx="1081600" cy="10816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204900" y="5533267"/>
            <a:ext cx="1610400" cy="1610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754400" y="5147967"/>
            <a:ext cx="734000" cy="7340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584767" y="3990700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10326467" y="560633"/>
            <a:ext cx="734000" cy="734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11786000" y="1359700"/>
            <a:ext cx="530000" cy="530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/>
          <p:nvPr/>
        </p:nvSpPr>
        <p:spPr>
          <a:xfrm>
            <a:off x="11060467" y="-428167"/>
            <a:ext cx="988800" cy="9888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>
            <a:off x="11535333" y="2155100"/>
            <a:ext cx="2508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2905467" y="110833"/>
            <a:ext cx="1304800" cy="1304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750433" y="918500"/>
            <a:ext cx="599600" cy="599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133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3414000" cy="45012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609555" lvl="0" indent="-457167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10" lvl="1" indent="-457167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2pPr>
            <a:lvl3pPr marL="1828664" lvl="2" indent="-457167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400"/>
            </a:lvl3pPr>
            <a:lvl4pPr marL="2438218" lvl="3" indent="-457167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772" lvl="4" indent="-457167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327" lvl="5" indent="-457167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6880" lvl="6" indent="-457167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435" lvl="7" indent="-457167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5990" lvl="8" indent="-457167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534465" y="2066867"/>
            <a:ext cx="3414000" cy="45012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609555" lvl="0" indent="-457167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10" lvl="1" indent="-457167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2pPr>
            <a:lvl3pPr marL="1828664" lvl="2" indent="-457167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400"/>
            </a:lvl3pPr>
            <a:lvl4pPr marL="2438218" lvl="3" indent="-457167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772" lvl="4" indent="-457167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327" lvl="5" indent="-457167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6880" lvl="6" indent="-457167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435" lvl="7" indent="-457167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5990" lvl="8" indent="-457167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78600" y="2925867"/>
            <a:ext cx="3129600" cy="31296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7"/>
          <p:cNvSpPr/>
          <p:nvPr/>
        </p:nvSpPr>
        <p:spPr>
          <a:xfrm>
            <a:off x="264600" y="-428167"/>
            <a:ext cx="1304800" cy="13048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7"/>
          <p:cNvSpPr/>
          <p:nvPr/>
        </p:nvSpPr>
        <p:spPr>
          <a:xfrm>
            <a:off x="264600" y="560633"/>
            <a:ext cx="876800" cy="876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7"/>
          <p:cNvSpPr/>
          <p:nvPr/>
        </p:nvSpPr>
        <p:spPr>
          <a:xfrm>
            <a:off x="1569401" y="876633"/>
            <a:ext cx="1129200" cy="11292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7"/>
          <p:cNvSpPr/>
          <p:nvPr/>
        </p:nvSpPr>
        <p:spPr>
          <a:xfrm>
            <a:off x="1183533" y="5523067"/>
            <a:ext cx="1610400" cy="161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204900" y="6399467"/>
            <a:ext cx="734000" cy="7340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1563367" y="2262600"/>
            <a:ext cx="406400" cy="406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10459000" y="825700"/>
            <a:ext cx="734000" cy="734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10020667" y="-96667"/>
            <a:ext cx="530000" cy="530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/>
          <p:nvPr/>
        </p:nvSpPr>
        <p:spPr>
          <a:xfrm>
            <a:off x="11535333" y="1374467"/>
            <a:ext cx="406400" cy="40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7"/>
          <p:cNvSpPr/>
          <p:nvPr/>
        </p:nvSpPr>
        <p:spPr>
          <a:xfrm>
            <a:off x="10797200" y="223267"/>
            <a:ext cx="988800" cy="9888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7"/>
          <p:cNvSpPr/>
          <p:nvPr/>
        </p:nvSpPr>
        <p:spPr>
          <a:xfrm>
            <a:off x="11193000" y="2005833"/>
            <a:ext cx="2508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7"/>
          <p:cNvSpPr/>
          <p:nvPr/>
        </p:nvSpPr>
        <p:spPr>
          <a:xfrm>
            <a:off x="-274167" y="3130300"/>
            <a:ext cx="2720800" cy="2720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7"/>
          <p:cNvSpPr/>
          <p:nvPr/>
        </p:nvSpPr>
        <p:spPr>
          <a:xfrm>
            <a:off x="406833" y="-285933"/>
            <a:ext cx="1020400" cy="1020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7"/>
          <p:cNvSpPr/>
          <p:nvPr/>
        </p:nvSpPr>
        <p:spPr>
          <a:xfrm>
            <a:off x="11376800" y="1215933"/>
            <a:ext cx="723600" cy="723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74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558800" y="-2108200"/>
            <a:ext cx="11074400" cy="110744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1"/>
          <p:cNvSpPr/>
          <p:nvPr/>
        </p:nvSpPr>
        <p:spPr>
          <a:xfrm>
            <a:off x="-218933" y="914900"/>
            <a:ext cx="734000" cy="734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1"/>
          <p:cNvSpPr/>
          <p:nvPr/>
        </p:nvSpPr>
        <p:spPr>
          <a:xfrm>
            <a:off x="10939333" y="5198400"/>
            <a:ext cx="596000" cy="596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1"/>
          <p:cNvSpPr/>
          <p:nvPr/>
        </p:nvSpPr>
        <p:spPr>
          <a:xfrm>
            <a:off x="133900" y="-262567"/>
            <a:ext cx="988800" cy="9888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1"/>
          <p:cNvSpPr/>
          <p:nvPr/>
        </p:nvSpPr>
        <p:spPr>
          <a:xfrm>
            <a:off x="558800" y="914900"/>
            <a:ext cx="2508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1"/>
          <p:cNvSpPr/>
          <p:nvPr/>
        </p:nvSpPr>
        <p:spPr>
          <a:xfrm>
            <a:off x="11111633" y="5976667"/>
            <a:ext cx="1304800" cy="1304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1"/>
          <p:cNvSpPr/>
          <p:nvPr/>
        </p:nvSpPr>
        <p:spPr>
          <a:xfrm>
            <a:off x="989000" y="5933000"/>
            <a:ext cx="530000" cy="530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1"/>
          <p:cNvSpPr/>
          <p:nvPr/>
        </p:nvSpPr>
        <p:spPr>
          <a:xfrm>
            <a:off x="11941733" y="5411595"/>
            <a:ext cx="382800" cy="382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1"/>
          <p:cNvSpPr/>
          <p:nvPr/>
        </p:nvSpPr>
        <p:spPr>
          <a:xfrm>
            <a:off x="-218933" y="5703600"/>
            <a:ext cx="988800" cy="9888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1"/>
          <p:cNvSpPr/>
          <p:nvPr/>
        </p:nvSpPr>
        <p:spPr>
          <a:xfrm>
            <a:off x="11424967" y="6290000"/>
            <a:ext cx="678000" cy="6780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1"/>
          <p:cNvSpPr/>
          <p:nvPr/>
        </p:nvSpPr>
        <p:spPr>
          <a:xfrm>
            <a:off x="10769967" y="298833"/>
            <a:ext cx="406400" cy="4064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1"/>
          <p:cNvSpPr/>
          <p:nvPr/>
        </p:nvSpPr>
        <p:spPr>
          <a:xfrm>
            <a:off x="11404331" y="437831"/>
            <a:ext cx="780800" cy="7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1"/>
          <p:cNvSpPr/>
          <p:nvPr/>
        </p:nvSpPr>
        <p:spPr>
          <a:xfrm>
            <a:off x="11835133" y="1583100"/>
            <a:ext cx="596000" cy="596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1"/>
          <p:cNvSpPr/>
          <p:nvPr/>
        </p:nvSpPr>
        <p:spPr>
          <a:xfrm>
            <a:off x="11265333" y="298833"/>
            <a:ext cx="1059200" cy="10592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1"/>
          <p:cNvSpPr/>
          <p:nvPr/>
        </p:nvSpPr>
        <p:spPr>
          <a:xfrm>
            <a:off x="133900" y="5107500"/>
            <a:ext cx="406400" cy="406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5782800" y="6335500"/>
            <a:ext cx="626400" cy="522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623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3BB3A8D-FF51-4238-AE80-603A8F385B5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lt1">
                <a:alpha val="49803"/>
              </a:schemeClr>
            </a:outerShdw>
          </a:effectLst>
        </p:spPr>
        <p:txBody>
          <a:bodyPr spcFirstLastPara="1" wrap="square" lIns="68567" tIns="34274" rIns="68567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b" anchorCtr="0">
            <a:noAutofit/>
          </a:bodyPr>
          <a:lstStyle>
            <a:lvl1pPr marL="457178" lvl="0" indent="-228589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354" lvl="1" indent="-228589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532" lvl="2" indent="-228589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67" b="1"/>
            </a:lvl3pPr>
            <a:lvl4pPr marL="1828709" lvl="3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5886" lvl="4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062" lvl="5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240" lvl="6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418" lvl="7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594" lvl="8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8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marL="457178" lvl="0" indent="-380981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354" lvl="1" indent="-355582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532" lvl="2" indent="-342882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67"/>
            </a:lvl3pPr>
            <a:lvl4pPr marL="1828709" lvl="3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5886" lvl="4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062" lvl="5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240" lvl="6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418" lvl="7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594" lvl="8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2" name="Google Shape;122;p82"/>
          <p:cNvSpPr txBox="1">
            <a:spLocks noGrp="1"/>
          </p:cNvSpPr>
          <p:nvPr>
            <p:ph type="body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b" anchorCtr="0">
            <a:noAutofit/>
          </a:bodyPr>
          <a:lstStyle>
            <a:lvl1pPr marL="457178" lvl="0" indent="-228589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354" lvl="1" indent="-228589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532" lvl="2" indent="-228589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67" b="1"/>
            </a:lvl3pPr>
            <a:lvl4pPr marL="1828709" lvl="3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5886" lvl="4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062" lvl="5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240" lvl="6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418" lvl="7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594" lvl="8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82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marL="457178" lvl="0" indent="-380981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354" lvl="1" indent="-355582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532" lvl="2" indent="-342882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67"/>
            </a:lvl3pPr>
            <a:lvl4pPr marL="1828709" lvl="3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5886" lvl="4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062" lvl="5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240" lvl="6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418" lvl="7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594" lvl="8" indent="-33018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4" name="Google Shape;124;p82"/>
          <p:cNvSpPr txBox="1">
            <a:spLocks noGrp="1"/>
          </p:cNvSpPr>
          <p:nvPr>
            <p:ph type="dt" idx="10"/>
          </p:nvPr>
        </p:nvSpPr>
        <p:spPr>
          <a:xfrm>
            <a:off x="5486400" y="6537328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2"/>
          <p:cNvSpPr txBox="1">
            <a:spLocks noGrp="1"/>
          </p:cNvSpPr>
          <p:nvPr>
            <p:ph type="sldNum" idx="12"/>
          </p:nvPr>
        </p:nvSpPr>
        <p:spPr>
          <a:xfrm>
            <a:off x="406400" y="6537328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0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buNone/>
              <a:defRPr sz="10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buNone/>
              <a:defRPr sz="10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buNone/>
              <a:defRPr sz="10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buNone/>
              <a:defRPr sz="10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buNone/>
              <a:defRPr sz="10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buNone/>
              <a:defRPr sz="10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buNone/>
              <a:defRPr sz="10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buNone/>
              <a:defRPr sz="10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6" name="Google Shape;126;p82"/>
          <p:cNvSpPr txBox="1">
            <a:spLocks noGrp="1"/>
          </p:cNvSpPr>
          <p:nvPr>
            <p:ph type="ftr" idx="11"/>
          </p:nvPr>
        </p:nvSpPr>
        <p:spPr>
          <a:xfrm>
            <a:off x="1219200" y="6537328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393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133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77925" rIns="77925">
            <a:normAutofit/>
          </a:bodyPr>
          <a:lstStyle>
            <a:lvl1pPr marL="0" indent="0">
              <a:buNone/>
              <a:defRPr sz="1733">
                <a:solidFill>
                  <a:srgbClr val="FFFFFF"/>
                </a:solidFill>
              </a:defRPr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7"/>
            <a:ext cx="2618509" cy="365125"/>
          </a:xfrm>
          <a:prstGeom prst="rect">
            <a:avLst/>
          </a:prstGeom>
        </p:spPr>
        <p:txBody>
          <a:bodyPr lIns="77925" tIns="38963" rIns="77925" bIns="38963"/>
          <a:lstStyle>
            <a:lvl1pPr algn="l">
              <a:defRPr/>
            </a:lvl1pPr>
          </a:lstStyle>
          <a:p>
            <a:fld id="{72E63501-9774-4454-8A97-CC224CE82384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  <a:prstGeom prst="rect">
            <a:avLst/>
          </a:prstGeom>
        </p:spPr>
        <p:txBody>
          <a:bodyPr lIns="77925" tIns="38963" rIns="77925" bIns="38963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DB912-6426-4A04-B61D-A14DA4C35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A72B1-41A0-4B73-A8CE-53CBCD31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8A2D6D-02AA-4E26-B350-193FF5DA7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77E94-1956-4D21-897F-670B84BE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DEE42-EA98-4EB6-893D-FF1E4F6A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BAC5C-2256-475F-B5BB-2DB7EEE4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40A4B-6E64-450B-8871-9AA80CBC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7BAAD8-21B7-429D-8318-D17DBC8DC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DF8F93-4D00-46FC-A296-C0BFF4E0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E82C3-1BD1-45AF-B6A4-5AFC1CA3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35B96-182C-4CFD-AB9E-EBD913AF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9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694B-9FA1-4B72-BAB0-FDDCC864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98A28-C180-4678-8950-6598FB221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F1ADF0-D0ED-4261-86CA-01EEEAE33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B9B119-F673-442B-817B-6D22B534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3344C8-36E0-41C2-9C43-B9C78626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8EF21D-8EA3-4AEE-90B2-04B41408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1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E008D-2AD2-4FE4-A745-C61CD356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60F934-3C50-4D86-A5B6-6DC72EE43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6D810-97A4-4375-AC1C-25776E899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C1853D-294F-460C-B929-50A67C7C0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407E0E-5822-475E-BCF3-7ECE4AAC4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24DEEE-AC78-402D-860F-841324A2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E852B9-6DE3-48DD-95E1-35CF83F0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295F3F-FED9-4915-A7D0-6FF9973A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4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1AD15-0C22-4071-82D6-E6C84B45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C67820-5F54-4024-A51A-76430C9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0F26E4-2AF3-49BD-9625-90215E0B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E8471A-771C-4684-B5CB-C339996D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2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FF7B82-1488-4938-85D3-AF17E335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1460A6-1545-490B-A70F-78D9ABBB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E1DFD-49BE-4A83-B19E-311D79CB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3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B9985-E269-42D6-BF3D-18902704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41B96-1859-481E-AB8A-1A2BE489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B3BD3F-EAE3-4DAA-94D7-3CC8927E4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CD1939-B3BD-49DD-9EE9-A3D7E75C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88D3A-AC2D-43FD-B525-6A5A9CA4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47501F-3605-4C3E-9807-5C5A9DE4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3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555DD-C5C5-49DC-9F67-008B303C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72D2DD-8C13-4ED0-B854-58FF01B1D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CC6938-87EB-43CA-A7C2-4DDB759FA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E7CA1-7799-4F06-B8EA-5AE450C0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48589-C75E-46E3-BD39-ABDACE5A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913134-B5C0-4BB2-B468-69D5BB01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FDC6F-BDCB-4C09-A12B-F7649568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BB623A-6195-440F-88D6-BB6C0146A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C20-C75F-4E89-9024-AAD78A772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D1D6-20ED-4B24-8F1A-2271B7D5112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AAE87-5AF8-40EA-BEC2-CF0565AE4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3368A9-E902-4B98-BB9C-C3B06EA8B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2C4A-816C-41E8-B28C-0DCC23AA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914500" y="2034344"/>
            <a:ext cx="7034000" cy="3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68890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B8F652-785A-4E64-8296-A47B7731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69"/>
            <a:ext cx="10270524" cy="111210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 «Центр професійного розвитку педагогічних працівників Вінницької міської ради»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A8026C00-5D35-4CE0-AE55-685E9F93C1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488" r="4359" b="2985"/>
          <a:stretch/>
        </p:blipFill>
        <p:spPr>
          <a:xfrm>
            <a:off x="333633" y="1872761"/>
            <a:ext cx="6251805" cy="4018085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BC975233-27B6-4B88-9F26-46420704F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777" y="1767015"/>
            <a:ext cx="4922504" cy="42507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урок історії  та правознавства</a:t>
            </a:r>
          </a:p>
          <a:p>
            <a:pPr marL="0" indent="0" algn="ctr">
              <a:buNone/>
            </a:pPr>
            <a:endParaRPr lang="uk-UA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педагогів-інтернів</a:t>
            </a:r>
          </a:p>
          <a:p>
            <a:pPr marL="0" indent="0" algn="ctr">
              <a:buNone/>
            </a:pPr>
            <a:endParaRPr lang="uk-UA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Консультант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К.Маліцька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E68F3-6B53-4661-8EDE-F2900EE37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72" y="0"/>
            <a:ext cx="12289872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43DC2AD-E529-4262-8035-61CF0A5EB8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УЧНІВ, ЗА ЯКИХ ВИНИКАЮТЬ КОНФЛІКТИ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7A1AD6D-4108-4C88-8162-AAE61C833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9044" cy="341364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«</a:t>
            </a:r>
            <a:r>
              <a:rPr lang="ru-RU" sz="4000" b="1" dirty="0" err="1">
                <a:solidFill>
                  <a:srgbClr val="0070C0"/>
                </a:solidFill>
              </a:rPr>
              <a:t>Старанний</a:t>
            </a:r>
            <a:r>
              <a:rPr lang="ru-RU" sz="4000" b="1" dirty="0">
                <a:solidFill>
                  <a:srgbClr val="0070C0"/>
                </a:solidFill>
              </a:rPr>
              <a:t> тугодум»</a:t>
            </a:r>
          </a:p>
          <a:p>
            <a:endParaRPr lang="ru-RU" sz="4000" dirty="0">
              <a:solidFill>
                <a:srgbClr val="0070C0"/>
              </a:solidFill>
            </a:endParaRPr>
          </a:p>
          <a:p>
            <a:r>
              <a:rPr lang="ru-RU" sz="4000" b="1" dirty="0">
                <a:solidFill>
                  <a:srgbClr val="0070C0"/>
                </a:solidFill>
              </a:rPr>
              <a:t>«</a:t>
            </a:r>
            <a:r>
              <a:rPr lang="ru-RU" sz="4000" b="1" dirty="0" err="1">
                <a:solidFill>
                  <a:srgbClr val="0070C0"/>
                </a:solidFill>
              </a:rPr>
              <a:t>Шкідливий</a:t>
            </a:r>
            <a:r>
              <a:rPr lang="ru-RU" sz="4000" b="1" dirty="0">
                <a:solidFill>
                  <a:srgbClr val="0070C0"/>
                </a:solidFill>
              </a:rPr>
              <a:t> тип»</a:t>
            </a:r>
          </a:p>
          <a:p>
            <a:endParaRPr lang="ru-RU" sz="4000" dirty="0">
              <a:solidFill>
                <a:srgbClr val="0070C0"/>
              </a:solidFill>
            </a:endParaRPr>
          </a:p>
          <a:p>
            <a:r>
              <a:rPr lang="ru-RU" sz="4000" b="1" dirty="0">
                <a:solidFill>
                  <a:srgbClr val="0070C0"/>
                </a:solidFill>
              </a:rPr>
              <a:t>«Не </a:t>
            </a:r>
            <a:r>
              <a:rPr lang="ru-RU" sz="4000" b="1" dirty="0" err="1">
                <a:solidFill>
                  <a:srgbClr val="0070C0"/>
                </a:solidFill>
              </a:rPr>
              <a:t>вписався</a:t>
            </a:r>
            <a:r>
              <a:rPr lang="ru-RU" sz="4000" b="1" dirty="0">
                <a:solidFill>
                  <a:srgbClr val="0070C0"/>
                </a:solidFill>
              </a:rPr>
              <a:t>»</a:t>
            </a:r>
            <a:endParaRPr lang="ru-RU" sz="4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029B522-63BD-4BD8-BB23-208229C1C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4866" y="1690688"/>
            <a:ext cx="4927134" cy="435133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«</a:t>
            </a:r>
            <a:r>
              <a:rPr lang="ru-RU" sz="4400" b="1" dirty="0" err="1">
                <a:solidFill>
                  <a:srgbClr val="0070C0"/>
                </a:solidFill>
              </a:rPr>
              <a:t>Божа</a:t>
            </a:r>
            <a:r>
              <a:rPr lang="ru-RU" sz="4400" b="1" dirty="0">
                <a:solidFill>
                  <a:srgbClr val="0070C0"/>
                </a:solidFill>
              </a:rPr>
              <a:t> кара»</a:t>
            </a:r>
          </a:p>
          <a:p>
            <a:endParaRPr lang="ru-RU" sz="4400" dirty="0">
              <a:solidFill>
                <a:srgbClr val="0070C0"/>
              </a:solidFill>
            </a:endParaRPr>
          </a:p>
          <a:p>
            <a:r>
              <a:rPr lang="ru-RU" sz="4400" b="1" dirty="0">
                <a:solidFill>
                  <a:srgbClr val="0070C0"/>
                </a:solidFill>
              </a:rPr>
              <a:t>«</a:t>
            </a:r>
            <a:r>
              <a:rPr lang="ru-RU" sz="4400" b="1" dirty="0" err="1">
                <a:solidFill>
                  <a:srgbClr val="0070C0"/>
                </a:solidFill>
              </a:rPr>
              <a:t>Розумний</a:t>
            </a:r>
            <a:r>
              <a:rPr lang="ru-RU" sz="4400" b="1" dirty="0">
                <a:solidFill>
                  <a:srgbClr val="0070C0"/>
                </a:solidFill>
              </a:rPr>
              <a:t>  </a:t>
            </a:r>
            <a:r>
              <a:rPr lang="ru-RU" sz="4400" b="1" dirty="0" err="1">
                <a:solidFill>
                  <a:srgbClr val="0070C0"/>
                </a:solidFill>
              </a:rPr>
              <a:t>бешкетник</a:t>
            </a:r>
            <a:r>
              <a:rPr lang="ru-RU" sz="4400" b="1" dirty="0">
                <a:solidFill>
                  <a:srgbClr val="0070C0"/>
                </a:solidFill>
              </a:rPr>
              <a:t>»</a:t>
            </a:r>
            <a:endParaRPr lang="ru-RU" sz="4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2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5CC3E53-6E86-4CB8-9D87-74302236E6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причини конфліктів у системі «вчитель-підліток»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017181-9081-4FF3-B522-1C3DEA688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1632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 </a:t>
            </a:r>
            <a:r>
              <a:rPr lang="ru-RU" b="1" dirty="0" err="1">
                <a:solidFill>
                  <a:srgbClr val="C00000"/>
                </a:solidFill>
              </a:rPr>
              <a:t>погляду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вчителя</a:t>
            </a:r>
            <a:r>
              <a:rPr lang="ru-RU" dirty="0"/>
              <a:t>: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на </a:t>
            </a:r>
            <a:r>
              <a:rPr lang="ru-RU" dirty="0" err="1"/>
              <a:t>уроці</a:t>
            </a:r>
            <a:r>
              <a:rPr lang="ru-RU" dirty="0"/>
              <a:t>; </a:t>
            </a:r>
            <a:r>
              <a:rPr lang="ru-RU" dirty="0" err="1"/>
              <a:t>погане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; </a:t>
            </a:r>
            <a:r>
              <a:rPr lang="ru-RU" dirty="0" err="1"/>
              <a:t>нездорові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з </a:t>
            </a:r>
            <a:r>
              <a:rPr lang="ru-RU" b="1" dirty="0" err="1">
                <a:solidFill>
                  <a:srgbClr val="C00000"/>
                </a:solidFill>
              </a:rPr>
              <a:t>погляду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учнів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 err="1"/>
              <a:t>образи</a:t>
            </a:r>
            <a:r>
              <a:rPr lang="ru-RU" dirty="0"/>
              <a:t> з боку </a:t>
            </a:r>
            <a:r>
              <a:rPr lang="ru-RU" dirty="0" err="1"/>
              <a:t>вчителя</a:t>
            </a:r>
            <a:r>
              <a:rPr lang="ru-RU" dirty="0"/>
              <a:t>; </a:t>
            </a:r>
            <a:r>
              <a:rPr lang="ru-RU" dirty="0" err="1"/>
              <a:t>брутальність</a:t>
            </a:r>
            <a:r>
              <a:rPr lang="ru-RU" dirty="0"/>
              <a:t>, </a:t>
            </a:r>
            <a:r>
              <a:rPr lang="ru-RU" dirty="0" err="1"/>
              <a:t>нестриманість</a:t>
            </a:r>
            <a:r>
              <a:rPr lang="ru-RU" dirty="0"/>
              <a:t>, </a:t>
            </a:r>
            <a:r>
              <a:rPr lang="ru-RU" dirty="0" err="1"/>
              <a:t>наказовий</a:t>
            </a:r>
            <a:r>
              <a:rPr lang="ru-RU" dirty="0"/>
              <a:t> тон; </a:t>
            </a:r>
            <a:r>
              <a:rPr lang="ru-RU" dirty="0" err="1"/>
              <a:t>необ’єктивне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; </a:t>
            </a:r>
            <a:r>
              <a:rPr lang="ru-RU" dirty="0" err="1"/>
              <a:t>небажання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в </a:t>
            </a:r>
            <a:r>
              <a:rPr lang="ru-RU" dirty="0" err="1"/>
              <a:t>учневі</a:t>
            </a:r>
            <a:r>
              <a:rPr lang="ru-RU" dirty="0"/>
              <a:t> союзника й партнера в </a:t>
            </a:r>
            <a:r>
              <a:rPr lang="ru-RU" dirty="0" err="1"/>
              <a:t>спільній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D6248C-60E9-4065-A591-55B539BB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2523745"/>
            <a:ext cx="3456432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9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9E3F8-25DB-4F45-A5FD-21BF4D2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конструктивних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ЗЗСО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BF17C8-5A20-4F21-AAE3-2AAD5F20F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312" y="1825625"/>
            <a:ext cx="4574934" cy="4351338"/>
          </a:xfrm>
        </p:spPr>
        <p:txBody>
          <a:bodyPr>
            <a:normAutofit/>
          </a:bodyPr>
          <a:lstStyle/>
          <a:p>
            <a:r>
              <a:rPr lang="ru-RU" i="1" dirty="0" err="1"/>
              <a:t>Недостатнє</a:t>
            </a:r>
            <a:r>
              <a:rPr lang="ru-RU" i="1" dirty="0"/>
              <a:t> </a:t>
            </a:r>
            <a:r>
              <a:rPr lang="ru-RU" i="1" dirty="0" err="1"/>
              <a:t>розуміння</a:t>
            </a:r>
            <a:r>
              <a:rPr lang="ru-RU" i="1" dirty="0"/>
              <a:t> </a:t>
            </a:r>
            <a:r>
              <a:rPr lang="ru-RU" i="1" dirty="0" err="1"/>
              <a:t>матеріалу</a:t>
            </a:r>
            <a:r>
              <a:rPr lang="ru-RU" i="1" dirty="0"/>
              <a:t> </a:t>
            </a:r>
            <a:r>
              <a:rPr lang="ru-RU" i="1" dirty="0" err="1"/>
              <a:t>внаслідок</a:t>
            </a:r>
            <a:r>
              <a:rPr lang="ru-RU" i="1" dirty="0"/>
              <a:t> поганого </a:t>
            </a:r>
            <a:r>
              <a:rPr lang="ru-RU" i="1" dirty="0" err="1"/>
              <a:t>пояснення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відсутності</a:t>
            </a:r>
            <a:r>
              <a:rPr lang="ru-RU" i="1" dirty="0"/>
              <a:t>.</a:t>
            </a:r>
          </a:p>
          <a:p>
            <a:r>
              <a:rPr lang="ru-RU" dirty="0"/>
              <a:t>      </a:t>
            </a:r>
            <a:r>
              <a:rPr lang="ru-RU" i="1" dirty="0" err="1"/>
              <a:t>Невмотивованість</a:t>
            </a:r>
            <a:r>
              <a:rPr lang="ru-RU" i="1" dirty="0"/>
              <a:t> </a:t>
            </a:r>
            <a:r>
              <a:rPr lang="ru-RU" i="1" dirty="0" err="1"/>
              <a:t>оцінювання</a:t>
            </a:r>
            <a:r>
              <a:rPr lang="ru-RU" i="1" dirty="0"/>
              <a:t> </a:t>
            </a:r>
            <a:r>
              <a:rPr lang="ru-RU" i="1" dirty="0" err="1"/>
              <a:t>навчальної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.</a:t>
            </a:r>
          </a:p>
          <a:p>
            <a:r>
              <a:rPr lang="ru-RU" i="1" dirty="0" err="1"/>
              <a:t>Некоректне</a:t>
            </a:r>
            <a:r>
              <a:rPr lang="ru-RU" i="1" dirty="0"/>
              <a:t>, </a:t>
            </a:r>
            <a:r>
              <a:rPr lang="ru-RU" i="1" dirty="0" err="1"/>
              <a:t>нешанобливе</a:t>
            </a:r>
            <a:r>
              <a:rPr lang="ru-RU" i="1" dirty="0"/>
              <a:t> </a:t>
            </a:r>
            <a:r>
              <a:rPr lang="ru-RU" i="1" dirty="0" err="1"/>
              <a:t>ставлення</a:t>
            </a:r>
            <a:r>
              <a:rPr lang="ru-RU" i="1" dirty="0"/>
              <a:t> до </a:t>
            </a:r>
            <a:r>
              <a:rPr lang="ru-RU" i="1" dirty="0" err="1"/>
              <a:t>учня</a:t>
            </a:r>
            <a:r>
              <a:rPr lang="ru-RU" i="1" dirty="0"/>
              <a:t>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A2E914F-E4FF-475D-A9B6-49065FEED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7576" y="1825624"/>
            <a:ext cx="3767328" cy="43740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r>
              <a:rPr lang="uk-UA" i="1" dirty="0"/>
              <a:t>Невмотивована завищена вимогливість.</a:t>
            </a:r>
            <a:endParaRPr lang="ru-RU" i="1" dirty="0"/>
          </a:p>
          <a:p>
            <a:r>
              <a:rPr lang="ru-RU" i="1" dirty="0" err="1"/>
              <a:t>Невідповідність</a:t>
            </a:r>
            <a:r>
              <a:rPr lang="ru-RU" i="1" dirty="0"/>
              <a:t> прав та </a:t>
            </a:r>
            <a:r>
              <a:rPr lang="ru-RU" i="1" dirty="0" err="1"/>
              <a:t>обов’язків</a:t>
            </a:r>
            <a:r>
              <a:rPr lang="ru-RU" i="1" dirty="0"/>
              <a:t> </a:t>
            </a:r>
            <a:r>
              <a:rPr lang="ru-RU" i="1" dirty="0" err="1"/>
              <a:t>учня</a:t>
            </a:r>
            <a:r>
              <a:rPr lang="ru-RU" i="1" dirty="0"/>
              <a:t>.</a:t>
            </a:r>
          </a:p>
          <a:p>
            <a:r>
              <a:rPr lang="ru-RU" i="1" dirty="0" err="1"/>
              <a:t>Неритмічність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37D252-0B12-43AF-8080-646AF8643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246" y="2432304"/>
            <a:ext cx="317003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6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11FEF-168B-47BC-9333-5DECFC85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врегулювання конфліктів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68244-177D-4317-BBCB-9575C4D5D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424" y="1825625"/>
            <a:ext cx="9729216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/>
              <a:t>66,7% - учитель </a:t>
            </a:r>
            <a:r>
              <a:rPr lang="ru-RU" sz="3200" dirty="0" err="1"/>
              <a:t>припиняє</a:t>
            </a:r>
            <a:r>
              <a:rPr lang="ru-RU" sz="3200" dirty="0"/>
              <a:t> </a:t>
            </a:r>
            <a:r>
              <a:rPr lang="ru-RU" sz="3200" dirty="0" err="1"/>
              <a:t>конфлікт</a:t>
            </a:r>
            <a:r>
              <a:rPr lang="ru-RU" sz="3200" dirty="0"/>
              <a:t> з </a:t>
            </a:r>
            <a:r>
              <a:rPr lang="ru-RU" sz="3200" dirty="0" err="1"/>
              <a:t>учнем</a:t>
            </a:r>
            <a:r>
              <a:rPr lang="ru-RU" sz="3200" dirty="0"/>
              <a:t>, </a:t>
            </a:r>
            <a:r>
              <a:rPr lang="ru-RU" sz="3200" dirty="0" err="1"/>
              <a:t>накладаючи</a:t>
            </a:r>
            <a:r>
              <a:rPr lang="ru-RU" sz="3200" dirty="0"/>
              <a:t> на </a:t>
            </a:r>
            <a:r>
              <a:rPr lang="ru-RU" sz="3200" dirty="0" err="1"/>
              <a:t>нього</a:t>
            </a:r>
            <a:r>
              <a:rPr lang="ru-RU" sz="3200" dirty="0"/>
              <a:t> </a:t>
            </a:r>
            <a:r>
              <a:rPr lang="ru-RU" sz="3200" dirty="0" err="1"/>
              <a:t>різні</a:t>
            </a:r>
            <a:r>
              <a:rPr lang="ru-RU" sz="3200" dirty="0"/>
              <a:t> </a:t>
            </a:r>
            <a:r>
              <a:rPr lang="ru-RU" sz="3200" dirty="0" err="1"/>
              <a:t>санкції</a:t>
            </a:r>
            <a:r>
              <a:rPr lang="ru-RU" sz="3200" dirty="0"/>
              <a:t>; </a:t>
            </a:r>
          </a:p>
          <a:p>
            <a:r>
              <a:rPr lang="ru-RU" sz="3200" dirty="0"/>
              <a:t>50% - </a:t>
            </a:r>
            <a:r>
              <a:rPr lang="ru-RU" sz="3200" dirty="0" err="1"/>
              <a:t>здійснюється</a:t>
            </a:r>
            <a:r>
              <a:rPr lang="ru-RU" sz="3200" dirty="0"/>
              <a:t> </a:t>
            </a:r>
            <a:r>
              <a:rPr lang="ru-RU" sz="3200" dirty="0" err="1"/>
              <a:t>індивідуальна</a:t>
            </a:r>
            <a:r>
              <a:rPr lang="ru-RU" sz="3200" dirty="0"/>
              <a:t> робота з </a:t>
            </a:r>
            <a:r>
              <a:rPr lang="ru-RU" sz="3200" dirty="0" err="1"/>
              <a:t>учнем</a:t>
            </a:r>
            <a:r>
              <a:rPr lang="ru-RU" sz="3200" dirty="0"/>
              <a:t>; </a:t>
            </a:r>
          </a:p>
          <a:p>
            <a:r>
              <a:rPr lang="ru-RU" sz="3200" dirty="0"/>
              <a:t>19,4% - учитель </a:t>
            </a:r>
            <a:r>
              <a:rPr lang="ru-RU" sz="3200" dirty="0" err="1"/>
              <a:t>враховує</a:t>
            </a:r>
            <a:r>
              <a:rPr lang="ru-RU" sz="3200" dirty="0"/>
              <a:t> </a:t>
            </a:r>
            <a:r>
              <a:rPr lang="ru-RU" sz="3200" dirty="0" err="1"/>
              <a:t>індивідуальні</a:t>
            </a:r>
            <a:r>
              <a:rPr lang="ru-RU" sz="3200" dirty="0"/>
              <a:t> і </a:t>
            </a:r>
            <a:r>
              <a:rPr lang="ru-RU" sz="3200" dirty="0" err="1"/>
              <a:t>вікові</a:t>
            </a:r>
            <a:r>
              <a:rPr lang="ru-RU" sz="3200" dirty="0"/>
              <a:t> </a:t>
            </a:r>
            <a:r>
              <a:rPr lang="ru-RU" sz="3200" dirty="0" err="1"/>
              <a:t>особливості</a:t>
            </a:r>
            <a:r>
              <a:rPr lang="ru-RU" sz="3200" dirty="0"/>
              <a:t> в </a:t>
            </a:r>
            <a:r>
              <a:rPr lang="ru-RU" sz="3200" dirty="0" err="1"/>
              <a:t>роботі</a:t>
            </a:r>
            <a:r>
              <a:rPr lang="ru-RU" sz="3200" dirty="0"/>
              <a:t> з </a:t>
            </a:r>
            <a:r>
              <a:rPr lang="ru-RU" sz="3200" dirty="0" err="1"/>
              <a:t>підлітком</a:t>
            </a:r>
            <a:r>
              <a:rPr lang="ru-RU" sz="3200" dirty="0"/>
              <a:t>; </a:t>
            </a:r>
          </a:p>
          <a:p>
            <a:r>
              <a:rPr lang="ru-RU" sz="3200" dirty="0"/>
              <a:t>11,1% - </a:t>
            </a:r>
            <a:r>
              <a:rPr lang="ru-RU" sz="3200" dirty="0" err="1"/>
              <a:t>вчителі</a:t>
            </a:r>
            <a:r>
              <a:rPr lang="ru-RU" sz="3200" dirty="0"/>
              <a:t> </a:t>
            </a:r>
            <a:r>
              <a:rPr lang="ru-RU" sz="3200" dirty="0" err="1"/>
              <a:t>намагаються</a:t>
            </a:r>
            <a:r>
              <a:rPr lang="ru-RU" sz="3200" dirty="0"/>
              <a:t> не </a:t>
            </a:r>
            <a:r>
              <a:rPr lang="ru-RU" sz="3200" dirty="0" err="1"/>
              <a:t>помічати</a:t>
            </a:r>
            <a:r>
              <a:rPr lang="ru-RU" sz="3200" dirty="0"/>
              <a:t> </a:t>
            </a:r>
            <a:r>
              <a:rPr lang="ru-RU" sz="3200" dirty="0" err="1"/>
              <a:t>наявності</a:t>
            </a:r>
            <a:r>
              <a:rPr lang="ru-RU" sz="3200" dirty="0"/>
              <a:t> </a:t>
            </a:r>
            <a:r>
              <a:rPr lang="ru-RU" sz="3200" dirty="0" err="1"/>
              <a:t>конфліктної</a:t>
            </a:r>
            <a:r>
              <a:rPr lang="ru-RU" sz="3200" dirty="0"/>
              <a:t> </a:t>
            </a:r>
            <a:r>
              <a:rPr lang="ru-RU" sz="3200" dirty="0" err="1"/>
              <a:t>ситуації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26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Типи мотивації навчальної діяльност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u="sng" dirty="0">
                <a:solidFill>
                  <a:srgbClr val="002060"/>
                </a:solidFill>
              </a:rPr>
              <a:t>Негативна:</a:t>
            </a:r>
          </a:p>
          <a:p>
            <a:r>
              <a:rPr lang="uk-UA" dirty="0"/>
              <a:t>зовнішня</a:t>
            </a:r>
          </a:p>
          <a:p>
            <a:r>
              <a:rPr lang="uk-UA" dirty="0"/>
              <a:t>внутрішня</a:t>
            </a:r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r>
              <a:rPr lang="uk-UA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УВАГА!</a:t>
            </a:r>
          </a:p>
          <a:p>
            <a:pPr marL="0" indent="0">
              <a:buNone/>
            </a:pP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55840" y="1628801"/>
            <a:ext cx="5472608" cy="4525963"/>
          </a:xfrm>
        </p:spPr>
        <p:txBody>
          <a:bodyPr>
            <a:normAutofit fontScale="92500" lnSpcReduction="10000"/>
          </a:bodyPr>
          <a:lstStyle/>
          <a:p>
            <a:r>
              <a:rPr lang="uk-UA" b="1" u="sng" dirty="0">
                <a:solidFill>
                  <a:srgbClr val="0070C0"/>
                </a:solidFill>
              </a:rPr>
              <a:t>Позитивна:</a:t>
            </a:r>
          </a:p>
          <a:p>
            <a:r>
              <a:rPr lang="uk-UA" dirty="0"/>
              <a:t>обумовлена   соціальними прагненнями;</a:t>
            </a:r>
          </a:p>
          <a:p>
            <a:r>
              <a:rPr lang="uk-UA" dirty="0"/>
              <a:t>вузькі мотиви</a:t>
            </a:r>
          </a:p>
          <a:p>
            <a:r>
              <a:rPr lang="uk-UA" dirty="0"/>
              <a:t>навчальні мотиви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b="1" i="1" dirty="0" err="1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Навчальна</a:t>
            </a:r>
            <a:r>
              <a:rPr lang="ru-RU" b="1" i="1" dirty="0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мотивація</a:t>
            </a:r>
            <a:r>
              <a:rPr lang="ru-RU" b="1" i="1" dirty="0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має</a:t>
            </a:r>
            <a:r>
              <a:rPr lang="ru-RU" b="1" i="1" dirty="0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 свою структуру і </a:t>
            </a:r>
            <a:r>
              <a:rPr lang="ru-RU" b="1" i="1" dirty="0" err="1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характеризується</a:t>
            </a:r>
            <a:r>
              <a:rPr lang="ru-RU" b="1" i="1" dirty="0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спрямованістю</a:t>
            </a:r>
            <a:r>
              <a:rPr lang="ru-RU" b="1" i="1" dirty="0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, </a:t>
            </a:r>
            <a:r>
              <a:rPr lang="ru-RU" b="1" i="1" dirty="0" err="1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стійкістю</a:t>
            </a:r>
            <a:r>
              <a:rPr lang="ru-RU" b="1" i="1" dirty="0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, </a:t>
            </a:r>
            <a:r>
              <a:rPr lang="ru-RU" b="1" i="1" dirty="0" err="1">
                <a:solidFill>
                  <a:srgbClr val="7030A0"/>
                </a:solidFill>
                <a:latin typeface="Georgia"/>
                <a:ea typeface="Calibri"/>
                <a:cs typeface="Times New Roman"/>
              </a:rPr>
              <a:t>динамічністю</a:t>
            </a:r>
            <a:endParaRPr lang="ru-RU" sz="2000" b="1" i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 descr="C:\Users\rdh\Desktop\Рисунок5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6" y="4509121"/>
            <a:ext cx="2114575" cy="15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8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ea typeface="Calibri"/>
                <a:cs typeface="Times New Roman"/>
              </a:rPr>
              <a:t>Змістов</a:t>
            </a:r>
            <a:r>
              <a:rPr lang="uk-UA" sz="4000" b="1" dirty="0">
                <a:solidFill>
                  <a:srgbClr val="C00000"/>
                </a:solidFill>
                <a:ea typeface="Calibri"/>
                <a:cs typeface="Times New Roman"/>
              </a:rPr>
              <a:t>і</a:t>
            </a: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 характеристики </a:t>
            </a:r>
            <a:r>
              <a:rPr lang="ru-RU" sz="4000" b="1" dirty="0" err="1">
                <a:solidFill>
                  <a:srgbClr val="C00000"/>
                </a:solidFill>
                <a:ea typeface="Calibri"/>
                <a:cs typeface="Times New Roman"/>
              </a:rPr>
              <a:t>мотивації</a:t>
            </a: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ea typeface="Calibri"/>
                <a:cs typeface="Times New Roman"/>
              </a:rPr>
              <a:t>навчання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наявність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особистісного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смислу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навчання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для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учня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; </a:t>
            </a:r>
          </a:p>
          <a:p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дієвість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мотиву (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його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реального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впливу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навчальну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діяльність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поведінку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дитини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);</a:t>
            </a:r>
          </a:p>
          <a:p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місце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мотиву у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структурі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мотивації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;</a:t>
            </a:r>
          </a:p>
          <a:p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самостійність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виникнення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прояву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мотиву</a:t>
            </a:r>
          </a:p>
          <a:p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рівень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усвідомлення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мотиву; </a:t>
            </a:r>
          </a:p>
          <a:p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ступінь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поширення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мотиву на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різні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типи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навчальної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діяльності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види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навчальних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предметів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форми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навчальних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завдань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53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Різновиди пізнавальних мотивів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uk-UA" dirty="0"/>
              <a:t>широкі пізнавальні мотиви;</a:t>
            </a:r>
          </a:p>
          <a:p>
            <a:pPr marL="0">
              <a:spcBef>
                <a:spcPts val="0"/>
              </a:spcBef>
            </a:pPr>
            <a:r>
              <a:rPr lang="uk-UA" dirty="0"/>
              <a:t>навчально-пізнавальні мотиви;</a:t>
            </a:r>
          </a:p>
          <a:p>
            <a:pPr marL="0">
              <a:spcBef>
                <a:spcPts val="0"/>
              </a:spcBef>
            </a:pPr>
            <a:r>
              <a:rPr lang="uk-UA" dirty="0"/>
              <a:t>мотиви самоосвіти;</a:t>
            </a:r>
          </a:p>
          <a:p>
            <a:pPr marL="0">
              <a:spcBef>
                <a:spcPts val="0"/>
              </a:spcBef>
            </a:pPr>
            <a:r>
              <a:rPr lang="uk-UA" dirty="0"/>
              <a:t>соціальні мотиви</a:t>
            </a:r>
          </a:p>
          <a:p>
            <a:pPr marL="0" indent="0">
              <a:buNone/>
            </a:pPr>
            <a:r>
              <a:rPr lang="uk-UA" dirty="0"/>
              <a:t>          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  </a:t>
            </a:r>
            <a:r>
              <a:rPr lang="uk-UA" b="1" i="1" dirty="0">
                <a:solidFill>
                  <a:srgbClr val="C00000"/>
                </a:solidFill>
              </a:rPr>
              <a:t>Інтерес до навчання стимулюють:</a:t>
            </a:r>
          </a:p>
          <a:p>
            <a:pPr marL="0" indent="0">
              <a:buNone/>
            </a:pPr>
            <a:r>
              <a:rPr lang="uk-UA" dirty="0"/>
              <a:t>зміст матеріалу;  ключові потреби  </a:t>
            </a:r>
            <a:r>
              <a:rPr lang="uk-UA" dirty="0">
                <a:solidFill>
                  <a:prstClr val="black"/>
                </a:solidFill>
              </a:rPr>
              <a:t>дітей;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співпраця на занятті; свобода вибору вчителя форм, змісту, прийомів; похвала,заохочення</a:t>
            </a:r>
            <a:endParaRPr lang="ru-RU" dirty="0"/>
          </a:p>
        </p:txBody>
      </p:sp>
      <p:pic>
        <p:nvPicPr>
          <p:cNvPr id="3" name="Picture 2" descr="C:\Users\rdh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57" y="2420888"/>
            <a:ext cx="274091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7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err="1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Основні</a:t>
            </a:r>
            <a:r>
              <a:rPr lang="ru-RU" sz="2800" b="1" u="sng" dirty="0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 </a:t>
            </a:r>
            <a:r>
              <a:rPr lang="ru-RU" sz="2800" b="1" u="sng" dirty="0" err="1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способи</a:t>
            </a:r>
            <a:r>
              <a:rPr lang="ru-RU" sz="2800" b="1" u="sng" dirty="0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 </a:t>
            </a:r>
            <a:r>
              <a:rPr lang="ru-RU" sz="2800" b="1" u="sng" dirty="0" err="1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формування</a:t>
            </a:r>
            <a:r>
              <a:rPr lang="ru-RU" sz="2800" b="1" u="sng" dirty="0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 </a:t>
            </a:r>
            <a:r>
              <a:rPr lang="ru-RU" sz="2800" b="1" u="sng" dirty="0" err="1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мотивації</a:t>
            </a:r>
            <a:r>
              <a:rPr lang="ru-RU" sz="2800" b="1" u="sng" dirty="0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 </a:t>
            </a:r>
            <a:r>
              <a:rPr lang="ru-RU" sz="2800" b="1" u="sng" dirty="0" err="1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під</a:t>
            </a:r>
            <a:r>
              <a:rPr lang="ru-RU" sz="2800" b="1" u="sng" dirty="0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 час </a:t>
            </a:r>
            <a:r>
              <a:rPr lang="ru-RU" sz="2800" b="1" u="sng" dirty="0" err="1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навчання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повідомлення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учням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теоретичної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значущості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навчального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матеріалу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практичне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спрямування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знань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можливість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їх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застосування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у  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повсякденному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житті;створення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проблемних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ситуацій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створення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ситуації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успіху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постановка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близьких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і далеких перспектив у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навчанні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.                                                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u="sng" dirty="0" err="1">
                <a:solidFill>
                  <a:srgbClr val="002060"/>
                </a:solidFill>
                <a:latin typeface="Arial"/>
                <a:ea typeface="Times New Roman"/>
              </a:rPr>
              <a:t>Засоби</a:t>
            </a:r>
            <a:r>
              <a:rPr lang="ru-RU" b="1" u="sng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/>
                <a:ea typeface="Times New Roman"/>
              </a:rPr>
              <a:t>формування</a:t>
            </a:r>
            <a:r>
              <a:rPr lang="ru-RU" b="1" u="sng" dirty="0">
                <a:solidFill>
                  <a:srgbClr val="002060"/>
                </a:solidFill>
                <a:latin typeface="Arial"/>
                <a:ea typeface="Times New Roman"/>
              </a:rPr>
              <a:t> в </a:t>
            </a:r>
            <a:r>
              <a:rPr lang="ru-RU" b="1" u="sng" dirty="0" err="1">
                <a:solidFill>
                  <a:srgbClr val="002060"/>
                </a:solidFill>
                <a:latin typeface="Arial"/>
                <a:ea typeface="Times New Roman"/>
              </a:rPr>
              <a:t>учнів</a:t>
            </a:r>
            <a:r>
              <a:rPr lang="ru-RU" b="1" u="sng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/>
                <a:ea typeface="Times New Roman"/>
              </a:rPr>
              <a:t>мотивів</a:t>
            </a:r>
            <a:r>
              <a:rPr lang="ru-RU" b="1" u="sng" dirty="0">
                <a:solidFill>
                  <a:srgbClr val="002060"/>
                </a:solidFill>
                <a:latin typeface="Arial"/>
                <a:ea typeface="Times New Roman"/>
              </a:rPr>
              <a:t> і </a:t>
            </a:r>
            <a:r>
              <a:rPr lang="ru-RU" b="1" u="sng" dirty="0" err="1">
                <a:solidFill>
                  <a:srgbClr val="002060"/>
                </a:solidFill>
                <a:latin typeface="Arial"/>
                <a:ea typeface="Times New Roman"/>
              </a:rPr>
              <a:t>пізнавальних</a:t>
            </a:r>
            <a:r>
              <a:rPr lang="ru-RU" b="1" u="sng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/>
                <a:ea typeface="Times New Roman"/>
              </a:rPr>
              <a:t>інтересів</a:t>
            </a:r>
            <a:r>
              <a:rPr lang="ru-RU" b="1" u="sng" dirty="0">
                <a:solidFill>
                  <a:srgbClr val="002060"/>
                </a:solidFill>
                <a:latin typeface="Arial"/>
                <a:ea typeface="Times New Roman"/>
              </a:rPr>
              <a:t> : 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чітка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організація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процесу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навчання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авторитет учителя;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стиль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спілкування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самостійна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пізнавальна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діяльність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учнів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.                                                               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07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700" b="1" u="sng" dirty="0" err="1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Методи</a:t>
            </a:r>
            <a:r>
              <a:rPr lang="ru-RU" sz="2700" b="1" u="sng" dirty="0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 </a:t>
            </a:r>
            <a:r>
              <a:rPr lang="ru-RU" sz="2700" b="1" u="sng" dirty="0" err="1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стимулювання</a:t>
            </a:r>
            <a:r>
              <a:rPr lang="ru-RU" sz="2700" b="1" u="sng" dirty="0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 </a:t>
            </a:r>
            <a:r>
              <a:rPr lang="ru-RU" sz="2700" b="1" u="sng" dirty="0" err="1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інтересу</a:t>
            </a:r>
            <a:r>
              <a:rPr lang="ru-RU" sz="2700" b="1" u="sng" dirty="0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 до </a:t>
            </a:r>
            <a:r>
              <a:rPr lang="ru-RU" sz="2700" b="1" u="sng" dirty="0" err="1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учіння</a:t>
            </a:r>
            <a:r>
              <a:rPr lang="ru-RU" sz="2700" b="1" u="sng" dirty="0">
                <a:solidFill>
                  <a:srgbClr val="C00000"/>
                </a:solidFill>
                <a:latin typeface="Arial"/>
                <a:ea typeface="Times New Roman"/>
                <a:cs typeface="+mn-cs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створення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ситуацій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пізнавальної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новизни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створення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ситуацій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емоційно-ціннісних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переживань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створення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ситуації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зацікавленості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метод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здивування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опора на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життєвий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досвід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учнів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навчальні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дискусії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розв’язання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ситуативної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задачі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пізнавальні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Times New Roman"/>
              </a:rPr>
              <a:t>ігри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56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Прийоми пізнавальних мотивів</a:t>
            </a:r>
            <a:br>
              <a:rPr lang="uk-UA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початок уроку)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поетичні рядки про епоху, подію , особу;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крилатий вислів, цитата- оцінка події, діяльності історичної постаті;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музичний ряд творів, які передають дух епохи. Він може супроводжуватися МП фото-ряду портретів, плакатів, репродукцій  картин;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відстрочена відгадка 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кросворди, ребуси, загадки,  в які зашифрована тема уроку.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28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9067DEB-2F89-4278-9862-1D2D1B4D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37745"/>
            <a:ext cx="11494008" cy="23500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Нормативне забезпечення освітньої діяльності в ЗЗСО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листа МОН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30.08.2024 1.1/15776-24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ІНСТРУКТИВНО-МЕТОДИЧНІ РЕКОМЕНДАЦІЇ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2024/2025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редакцію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5–9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(наказ МОН №1120-24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09.08.2024).</a:t>
            </a:r>
            <a:b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F7D4D50-BC4E-42C2-BFB6-2EE90C445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587753"/>
            <a:ext cx="5084064" cy="373075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 Програми</a:t>
            </a:r>
          </a:p>
          <a:p>
            <a:r>
              <a:rPr lang="uk-UA" dirty="0"/>
              <a:t>Модельні програми (5-7 </a:t>
            </a:r>
            <a:r>
              <a:rPr lang="uk-UA" dirty="0" err="1"/>
              <a:t>кл</a:t>
            </a:r>
            <a:r>
              <a:rPr lang="uk-UA" dirty="0"/>
              <a:t>.)</a:t>
            </a:r>
          </a:p>
          <a:p>
            <a:r>
              <a:rPr lang="uk-UA" dirty="0"/>
              <a:t>Навчальні програми </a:t>
            </a:r>
          </a:p>
          <a:p>
            <a:pPr marL="0" indent="0">
              <a:buNone/>
            </a:pPr>
            <a:r>
              <a:rPr lang="uk-UA" dirty="0"/>
              <a:t>         (8-11 </a:t>
            </a:r>
            <a:r>
              <a:rPr lang="uk-UA" dirty="0" err="1"/>
              <a:t>к.л</a:t>
            </a:r>
            <a:r>
              <a:rPr lang="uk-UA" dirty="0"/>
              <a:t>.)</a:t>
            </a:r>
          </a:p>
          <a:p>
            <a:r>
              <a:rPr lang="uk-UA" dirty="0"/>
              <a:t> Правознавство (9-11 </a:t>
            </a:r>
            <a:r>
              <a:rPr lang="uk-UA" dirty="0" err="1"/>
              <a:t>кл</a:t>
            </a:r>
            <a:r>
              <a:rPr lang="uk-UA" dirty="0"/>
              <a:t>.)</a:t>
            </a:r>
          </a:p>
          <a:p>
            <a:r>
              <a:rPr lang="uk-UA" dirty="0"/>
              <a:t>Громадянська освіта (10 </a:t>
            </a:r>
            <a:r>
              <a:rPr lang="uk-UA" dirty="0" err="1"/>
              <a:t>кл</a:t>
            </a:r>
            <a:r>
              <a:rPr lang="uk-UA" dirty="0"/>
              <a:t>.)</a:t>
            </a:r>
          </a:p>
          <a:p>
            <a:pPr marL="0" indent="0">
              <a:buNone/>
            </a:pPr>
            <a:r>
              <a:rPr lang="uk-UA" dirty="0"/>
              <a:t>На сайтах МОН та ІМЗО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B8AD96B-6C25-4C56-9DBA-D77BDD3D4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468880"/>
            <a:ext cx="5574792" cy="39227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Оцінювання навчальних досягнень:</a:t>
            </a:r>
            <a:r>
              <a:rPr lang="ru-RU" dirty="0"/>
              <a:t> </a:t>
            </a:r>
            <a:r>
              <a:rPr lang="ru-RU" dirty="0" err="1"/>
              <a:t>формувальне</a:t>
            </a:r>
            <a:r>
              <a:rPr lang="ru-RU" dirty="0"/>
              <a:t> (ГР: ГР1,ГР2,ГР3), </a:t>
            </a:r>
            <a:r>
              <a:rPr lang="ru-RU" dirty="0" err="1"/>
              <a:t>підсумкове</a:t>
            </a:r>
            <a:r>
              <a:rPr lang="ru-RU" dirty="0"/>
              <a:t> (КГР) та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підсумкова</a:t>
            </a:r>
            <a:r>
              <a:rPr lang="ru-RU" dirty="0"/>
              <a:t> </a:t>
            </a:r>
            <a:r>
              <a:rPr lang="ru-RU" dirty="0" err="1"/>
              <a:t>атестація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/>
              <a:t>наказ МОН </a:t>
            </a:r>
            <a:r>
              <a:rPr lang="ru-RU" b="1" dirty="0" err="1"/>
              <a:t>від</a:t>
            </a:r>
            <a:r>
              <a:rPr lang="ru-RU" b="1" dirty="0"/>
              <a:t> 02.08.2024 № 1093 )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8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Прийоми пізнавальних мотивів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392488"/>
          </a:xfrm>
        </p:spPr>
        <p:txBody>
          <a:bodyPr>
            <a:normAutofit fontScale="70000" lnSpcReduction="20000"/>
          </a:bodyPr>
          <a:lstStyle/>
          <a:p>
            <a:pPr marL="114300" indent="0">
              <a:lnSpc>
                <a:spcPct val="115000"/>
              </a:lnSpc>
              <a:buNone/>
            </a:pPr>
            <a:r>
              <a:rPr lang="uk-UA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Формування/ закріплення понять попередньої та нової теми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виставка предметів-символів  або їх зображень відповідного періоду історії;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історичні анекдоти, байки, історичні плітки, наприклад, « Історія епохи очима людини. Україна та Європа у 1900-1939роках.10 клас», «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Генеза</a:t>
            </a:r>
            <a:r>
              <a:rPr lang="uk-UA" dirty="0">
                <a:latin typeface="Times New Roman"/>
                <a:ea typeface="Calibri"/>
                <a:cs typeface="Times New Roman"/>
              </a:rPr>
              <a:t>», 2004, стор.249.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гра(« Було чи не було», «Упіймай дату», «Доповни мапу» і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т.ін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.)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проблемне питання/завдання;</a:t>
            </a: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31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прийом « Запитай у автора», « Щоденник розвитку подій»;</a:t>
            </a: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31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контент – аналіз джерел різного походження;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uk-UA" dirty="0" err="1">
                <a:latin typeface="Times New Roman"/>
                <a:ea typeface="Calibri"/>
                <a:cs typeface="Times New Roman"/>
              </a:rPr>
              <a:t>сторітеллінг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rdh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5085184"/>
            <a:ext cx="208823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Сторітелінг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>
            <a:normAutofit fontScale="55000" lnSpcReduction="20000"/>
          </a:bodyPr>
          <a:lstStyle/>
          <a:p>
            <a:pPr marL="0">
              <a:spcBef>
                <a:spcPts val="0"/>
              </a:spcBef>
            </a:pPr>
            <a:r>
              <a:rPr lang="uk-UA" sz="29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Сторітелінг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</a:t>
            </a:r>
            <a:r>
              <a:rPr lang="uk-UA" sz="29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 англійської </a:t>
            </a:r>
            <a:r>
              <a:rPr lang="ru-RU" sz="29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story</a:t>
            </a:r>
            <a:r>
              <a:rPr lang="uk-UA" sz="29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означає історія, а </a:t>
            </a:r>
            <a:r>
              <a:rPr lang="ru-RU" sz="29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telling</a:t>
            </a:r>
            <a:r>
              <a:rPr lang="uk-UA" sz="29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розповідати) </a:t>
            </a:r>
            <a:r>
              <a:rPr lang="uk-UA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 розповідь історій.</a:t>
            </a:r>
            <a:endParaRPr lang="en-US" sz="29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>
              <a:spcBef>
                <a:spcPts val="0"/>
              </a:spcBef>
            </a:pP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передбачає комунікативне включення;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закликає до вивчення;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швидке включення в процес навчання;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викликає емоційний вибух;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змушує задуматися, відчувати 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збільшує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оксотицин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який в свою чергу збільшує почуття довіри, розвиває інтерес;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розвиває  мову, увагу, логіку;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uk-UA" sz="38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Сторітелінг</a:t>
            </a:r>
            <a:r>
              <a:rPr lang="uk-UA" sz="3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 сприяє соціалізації особистості, адже події , викладені в розповіді, слухач «приміряє» на себе, </a:t>
            </a:r>
          </a:p>
          <a:p>
            <a:pPr marL="0" indent="0" algn="ctr">
              <a:buNone/>
            </a:pPr>
            <a:r>
              <a:rPr lang="uk-UA" sz="3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власного досвіду</a:t>
            </a:r>
            <a:endParaRPr lang="ru-RU" sz="38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rdh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772816"/>
            <a:ext cx="15841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06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</a:pPr>
            <a:r>
              <a:rPr lang="ru-RU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Види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сторітелінгу</a:t>
            </a:r>
            <a: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3600" dirty="0">
                <a:solidFill>
                  <a:srgbClr val="7030A0"/>
                </a:solidFill>
                <a:ea typeface="Calibri"/>
                <a:cs typeface="Times New Roman"/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980728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Культурний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розповідає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цінності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моральність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вірування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Соціальний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розповідь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людей один про одного (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розповідати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дітям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історії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відомих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людей,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стати для них прикладом для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побудови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Міфи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легенди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– вони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відображають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культуру 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нагадують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нам,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житті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слід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уникати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аби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бути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щасливим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Jump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story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полюбляють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слухати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історії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містичних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істот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коли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неочікуваний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кінець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змушує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підстрибнути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стільці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страху.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історії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допомагають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подолати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власні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страхи.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Сімейний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сімейні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легенди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зберігають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історію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наших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пращурів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історії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передаються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покоління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покоління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повчальний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характер.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Дружній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історії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об’єднують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друзів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оскільки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вони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згадують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певний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досвід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вони пережили разом.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Особистий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особисті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історії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розповідають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власний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досвід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переживання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490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Форма  реалізації - словесна розповідь.</a:t>
            </a:r>
            <a:r>
              <a:rPr lang="uk-UA" b="1" i="1" dirty="0">
                <a:solidFill>
                  <a:srgbClr val="7030A0"/>
                </a:solidFill>
              </a:rPr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Розповідь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історій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процес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емоційний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захоплюючий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добре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запам’ятовується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Отже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сторітелінг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вигадка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казок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історій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добре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підходить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усного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мовлення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учнів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.</a:t>
            </a:r>
            <a:b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Історії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повинні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бути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змістовними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логічно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послідовними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точними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виразними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зрозумілими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слухачам,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самостійними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невеликими за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розмірами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186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Види</a:t>
            </a:r>
            <a:r>
              <a:rPr lang="ru-RU" sz="3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розповідей</a:t>
            </a:r>
            <a:r>
              <a:rPr lang="ru-RU" sz="3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на </a:t>
            </a:r>
            <a:r>
              <a:rPr lang="ru-RU" sz="36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словесній</a:t>
            </a:r>
            <a:r>
              <a:rPr lang="ru-RU" sz="3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основі</a:t>
            </a:r>
            <a:br>
              <a:rPr lang="ru-RU" sz="3600" i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br>
              <a:rPr lang="ru-RU" sz="3600" i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b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412777"/>
            <a:ext cx="8784976" cy="47853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розповідь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тему,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запропоновану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вчителем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en-US" sz="8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b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розповідь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 планом;</a:t>
            </a:r>
            <a:endParaRPr lang="en-US" sz="8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b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розповідь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запропонованим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початком;</a:t>
            </a:r>
            <a:endParaRPr lang="en-US" sz="8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b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розповідь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опорними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словами;</a:t>
            </a:r>
            <a:endParaRPr lang="en-US" sz="8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b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складання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казки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легенди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8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власним</a:t>
            </a:r>
            <a:r>
              <a:rPr lang="ru-RU" sz="8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сюжетом</a:t>
            </a:r>
            <a:endParaRPr lang="ru-RU" sz="8000" b="1" dirty="0">
              <a:ea typeface="Calibri"/>
              <a:cs typeface="Times New Roman"/>
            </a:endParaRPr>
          </a:p>
          <a:p>
            <a:pPr marL="0" indent="0" fontAlgn="base">
              <a:lnSpc>
                <a:spcPts val="1800"/>
              </a:lnSpc>
              <a:spcAft>
                <a:spcPts val="1000"/>
              </a:spcAft>
              <a:buNone/>
            </a:pPr>
            <a:r>
              <a:rPr lang="uk-UA" sz="8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8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ts val="1800"/>
              </a:lnSpc>
              <a:spcAft>
                <a:spcPts val="1000"/>
              </a:spcAft>
              <a:buNone/>
            </a:pP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400" b="1" dirty="0">
                <a:solidFill>
                  <a:srgbClr val="000000"/>
                </a:solidFill>
                <a:latin typeface="Georgia"/>
                <a:ea typeface="Times New Roman"/>
                <a:cs typeface="Arial"/>
              </a:rPr>
              <a:t>Посилання</a:t>
            </a:r>
            <a:endParaRPr lang="ru-RU" sz="6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https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://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naurok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com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ua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/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post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/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metod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storytelling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yak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zacikaviti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ditey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rozpovidayuchi</a:t>
            </a:r>
            <a:r>
              <a:rPr lang="uk-UA" sz="6400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6400" b="1" dirty="0" err="1">
                <a:latin typeface="Times New Roman"/>
                <a:ea typeface="Calibri"/>
                <a:cs typeface="Times New Roman"/>
              </a:rPr>
              <a:t>istori</a:t>
            </a:r>
            <a:endParaRPr lang="ru-RU" sz="64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dh\Desktop\02002v8f-8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02" y="1844824"/>
            <a:ext cx="18002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8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7030A0"/>
                </a:solidFill>
                <a:latin typeface="Times New Roman"/>
                <a:ea typeface="Calibri"/>
              </a:rPr>
              <a:t>Підсумок уроку. Рефлексія.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2600" dirty="0">
                <a:latin typeface="Times New Roman"/>
                <a:ea typeface="Calibri"/>
                <a:cs typeface="Times New Roman"/>
              </a:rPr>
              <a:t>Прийом « незакінченого речення»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600" dirty="0">
                <a:latin typeface="Times New Roman"/>
                <a:ea typeface="Calibri"/>
                <a:cs typeface="Times New Roman"/>
              </a:rPr>
              <a:t>: (« я готовий досліджувати питання…», « для мене важливо було дізнатися…» , « з цього уроку я зрозумів/зрозуміла, що…» );</a:t>
            </a:r>
            <a:endParaRPr lang="ru-RU" sz="2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2600" dirty="0">
                <a:latin typeface="Times New Roman"/>
                <a:ea typeface="Calibri"/>
                <a:cs typeface="Times New Roman"/>
              </a:rPr>
              <a:t>найкраще  питання до теми;</a:t>
            </a:r>
            <a:endParaRPr lang="ru-RU" sz="2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uk-UA" sz="2600" dirty="0">
                <a:latin typeface="Times New Roman"/>
                <a:ea typeface="Calibri"/>
                <a:cs typeface="Times New Roman"/>
              </a:rPr>
              <a:t>гра « </a:t>
            </a:r>
            <a:r>
              <a:rPr lang="uk-UA" sz="2600" dirty="0" err="1">
                <a:latin typeface="Times New Roman"/>
                <a:ea typeface="Calibri"/>
                <a:cs typeface="Times New Roman"/>
              </a:rPr>
              <a:t>Упізнайко</a:t>
            </a:r>
            <a:r>
              <a:rPr lang="uk-UA" sz="2600" dirty="0">
                <a:latin typeface="Times New Roman"/>
                <a:ea typeface="Calibri"/>
                <a:cs typeface="Times New Roman"/>
              </a:rPr>
              <a:t>» ( впізнають героя, діячів, подію, місце події, предмети побуту, архітектуру епохи).</a:t>
            </a:r>
            <a:endParaRPr lang="ru-RU" sz="26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6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           Домашнє завдання</a:t>
            </a:r>
            <a:br>
              <a:rPr lang="uk-UA" sz="26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2600" dirty="0">
                <a:latin typeface="Times New Roman"/>
                <a:ea typeface="Calibri"/>
                <a:cs typeface="Times New Roman"/>
              </a:rPr>
              <a:t>1.</a:t>
            </a:r>
            <a:r>
              <a:rPr lang="uk-UA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«Незакінчена таблиця». Вчитель пропонує завершити таблицю по темі, додаючи, наприклад, цікаві факти біографії, події, наслідки, які не вказані в підручнику, з посиланням на джерело.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uk-UA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2.« Якби я був /була автором підручника , то доповнив / </a:t>
            </a:r>
            <a:r>
              <a:rPr lang="uk-UA" sz="2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ла</a:t>
            </a:r>
            <a:r>
              <a:rPr lang="uk-UA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би  такими  фактами…»);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C:\Users\rdh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212976"/>
            <a:ext cx="14954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01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rgbClr val="7030A0"/>
                </a:solidFill>
                <a:latin typeface="Times New Roman"/>
                <a:ea typeface="Calibri"/>
              </a:rPr>
              <a:t>Прийоми дистанційного навчання 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5328591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8000" dirty="0">
                <a:latin typeface="Times New Roman"/>
                <a:ea typeface="Calibri"/>
                <a:cs typeface="Times New Roman"/>
              </a:rPr>
              <a:t>випереджувальне  індивідуальне завдання, прийоми «Перевернутий клас», «Тільки одна хвилина»;</a:t>
            </a:r>
            <a:endParaRPr lang="ru-RU" sz="8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8000" dirty="0">
                <a:latin typeface="Times New Roman"/>
                <a:ea typeface="Calibri"/>
                <a:cs typeface="Times New Roman"/>
              </a:rPr>
              <a:t>репортаж із….( за вибором учня/вчителя, наприклад із засідання барських конфедератів( 8 клас),  ;</a:t>
            </a:r>
            <a:endParaRPr lang="ru-RU" sz="8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8000" dirty="0">
                <a:latin typeface="Times New Roman"/>
                <a:ea typeface="Calibri"/>
                <a:cs typeface="Times New Roman"/>
              </a:rPr>
              <a:t>зустріч із історичною постаттю;</a:t>
            </a:r>
            <a:endParaRPr lang="ru-RU" sz="8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8000" dirty="0">
                <a:latin typeface="Times New Roman"/>
                <a:ea typeface="Calibri"/>
                <a:cs typeface="Times New Roman"/>
              </a:rPr>
              <a:t>прийом « Запитай у автора»;</a:t>
            </a:r>
            <a:endParaRPr lang="ru-RU" sz="8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8000" dirty="0" err="1">
                <a:latin typeface="Times New Roman"/>
                <a:ea typeface="Calibri"/>
                <a:cs typeface="Times New Roman"/>
              </a:rPr>
              <a:t>онлайн</a:t>
            </a:r>
            <a:r>
              <a:rPr lang="uk-UA" sz="8000" dirty="0">
                <a:latin typeface="Times New Roman"/>
                <a:ea typeface="Calibri"/>
                <a:cs typeface="Times New Roman"/>
              </a:rPr>
              <a:t> - тест « Знаю-не знаю»;</a:t>
            </a:r>
            <a:endParaRPr lang="ru-RU" sz="8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8000" dirty="0">
                <a:latin typeface="Times New Roman"/>
                <a:ea typeface="Calibri"/>
                <a:cs typeface="Times New Roman"/>
              </a:rPr>
              <a:t>діалог-гра « Слово за словом» ( вчитель називає слово, а учні називають поняття, події , осіб, назви місцин, пов’язаних із подією);</a:t>
            </a:r>
            <a:endParaRPr lang="ru-RU" sz="8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</a:pPr>
            <a:r>
              <a:rPr lang="uk-UA" sz="8000" dirty="0">
                <a:latin typeface="Times New Roman"/>
                <a:ea typeface="Calibri"/>
                <a:cs typeface="Times New Roman"/>
              </a:rPr>
              <a:t>мовою документа : досліджуємо, коментуємо; </a:t>
            </a:r>
            <a:endParaRPr lang="ru-RU" sz="8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uk-UA" sz="8000" dirty="0">
                <a:latin typeface="Times New Roman"/>
                <a:ea typeface="Calibri"/>
                <a:cs typeface="Times New Roman"/>
              </a:rPr>
              <a:t>прийом « Залишіть за мною останнє слово»;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uk-UA" sz="8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кейс-метод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uk-UA" sz="8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написання тематичного есе</a:t>
            </a:r>
            <a:endParaRPr lang="ru-RU" sz="8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6435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5" name="Picture 2" descr="C:\Users\rdh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4797153"/>
            <a:ext cx="1871555" cy="11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49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8BCA74-FE40-4795-9FED-EE968B945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9112" y="2743200"/>
            <a:ext cx="8421624" cy="3621024"/>
          </a:xfrm>
        </p:spPr>
        <p:txBody>
          <a:bodyPr/>
          <a:lstStyle/>
          <a:p>
            <a:r>
              <a:rPr lang="uk-UA" sz="5400" b="1" dirty="0">
                <a:solidFill>
                  <a:schemeClr val="accent4">
                    <a:lumMod val="75000"/>
                  </a:schemeClr>
                </a:solidFill>
              </a:rPr>
              <a:t>Творчий  підхід до кожного уроку - запорука успіху.</a:t>
            </a:r>
            <a:br>
              <a:rPr lang="uk-UA" sz="5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5400" b="1" dirty="0">
                <a:solidFill>
                  <a:schemeClr val="accent4">
                    <a:lumMod val="75000"/>
                  </a:schemeClr>
                </a:solidFill>
              </a:rPr>
              <a:t>Будьте успішними!</a:t>
            </a:r>
            <a:br>
              <a:rPr lang="uk-UA" sz="5400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uk-UA" sz="5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Консультант</a:t>
            </a:r>
            <a:r>
              <a:rPr lang="uk-UA" sz="5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4000" b="1" dirty="0" err="1">
                <a:solidFill>
                  <a:schemeClr val="accent4">
                    <a:lumMod val="75000"/>
                  </a:schemeClr>
                </a:solidFill>
              </a:rPr>
              <a:t>К.Маліцька</a:t>
            </a:r>
            <a:br>
              <a:rPr lang="uk-UA" sz="5400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uk-UA" sz="5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1" y="120650"/>
            <a:ext cx="11509695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4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5" y="76200"/>
            <a:ext cx="1156002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37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FC8E2BA-2742-4D4A-BE6F-E7DBABC08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2" y="356533"/>
            <a:ext cx="11202798" cy="107379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Типової освітньої програми для ЗЗСО</a:t>
            </a:r>
            <a:b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уроків: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7124FA7B-E544-4B89-8F9F-E70E876E4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561" y="1585519"/>
            <a:ext cx="6249799" cy="4260508"/>
          </a:xfrm>
        </p:spPr>
        <p:txBody>
          <a:bodyPr/>
          <a:lstStyle/>
          <a:p>
            <a:r>
              <a:rPr lang="uk-UA" b="1" dirty="0"/>
              <a:t>-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формування </a:t>
            </a:r>
            <a:r>
              <a:rPr lang="uk-UA" sz="3600" b="1" dirty="0" err="1">
                <a:solidFill>
                  <a:schemeClr val="accent1">
                    <a:lumMod val="50000"/>
                  </a:schemeClr>
                </a:solidFill>
              </a:rPr>
              <a:t>компетентностей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-розвитку </a:t>
            </a:r>
            <a:r>
              <a:rPr lang="uk-UA" sz="3600" b="1" dirty="0" err="1">
                <a:solidFill>
                  <a:schemeClr val="accent1">
                    <a:lumMod val="50000"/>
                  </a:schemeClr>
                </a:solidFill>
              </a:rPr>
              <a:t>компетентностей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-перевірки та/або оцінювання досягнень </a:t>
            </a:r>
            <a:r>
              <a:rPr lang="uk-UA" sz="3600" b="1" dirty="0" err="1">
                <a:solidFill>
                  <a:schemeClr val="accent1">
                    <a:lumMod val="50000"/>
                  </a:schemeClr>
                </a:solidFill>
              </a:rPr>
              <a:t>компетентностей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-корекції </a:t>
            </a:r>
            <a:r>
              <a:rPr lang="uk-UA" sz="3600" b="1" dirty="0" err="1">
                <a:solidFill>
                  <a:schemeClr val="accent1">
                    <a:lumMod val="50000"/>
                  </a:schemeClr>
                </a:solidFill>
              </a:rPr>
              <a:t>компетентностей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-комбінований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E1AEE-3514-4247-9D92-9A819D44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80726C-2B40-4EA6-A2E6-DA8004E23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444" r="36620" b="-2628"/>
          <a:stretch/>
        </p:blipFill>
        <p:spPr>
          <a:xfrm>
            <a:off x="62706" y="5469622"/>
            <a:ext cx="2210712" cy="14615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9980FE-A705-4AEF-8891-520F288D2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t="9821" r="41637" b="17951"/>
          <a:stretch/>
        </p:blipFill>
        <p:spPr>
          <a:xfrm>
            <a:off x="7441036" y="1763082"/>
            <a:ext cx="4381352" cy="42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4" y="82551"/>
            <a:ext cx="11400639" cy="669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17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0" y="69851"/>
            <a:ext cx="10997967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0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1" y="12700"/>
            <a:ext cx="10679185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82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F7A6C6B-694B-407E-9ED2-16C30C94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     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інтерактивного уроку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81AD206-5FEA-4415-B41C-FB9D05215E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9"/>
          <a:stretch/>
        </p:blipFill>
        <p:spPr>
          <a:xfrm>
            <a:off x="210312" y="1847088"/>
            <a:ext cx="4866513" cy="3566160"/>
          </a:xfr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E638A7B7-A37F-4A2C-9D81-BC8CDFC5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2831" y="1690688"/>
            <a:ext cx="6322541" cy="4486275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Мотивація(2-5 хв.);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Оголошення теми та  очікувань результатів(2-3хв.);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нової інформації, постановка проблеми (до 5 хв.);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вправи ( інструктаж, інтерактивна дія, презентація результату) -20-35 хв.;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Рефлексія. Підсумок уроку.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88A906-53F5-45BB-910A-3B219720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31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1032</Words>
  <Application>Microsoft Office PowerPoint</Application>
  <PresentationFormat>Широкоэкранный</PresentationFormat>
  <Paragraphs>180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Nixie One</vt:lpstr>
      <vt:lpstr>Symbol</vt:lpstr>
      <vt:lpstr>Times New Roman</vt:lpstr>
      <vt:lpstr>Varela Round</vt:lpstr>
      <vt:lpstr>Verdana</vt:lpstr>
      <vt:lpstr>Wingdings</vt:lpstr>
      <vt:lpstr>Тема Office</vt:lpstr>
      <vt:lpstr>Puck template</vt:lpstr>
      <vt:lpstr>Комунальна установа «Центр професійного розвитку педагогічних працівників Вінницької міської ради» </vt:lpstr>
      <vt:lpstr>            Нормативне забезпечення освітньої діяльності в ЗЗСО                                            Додаток до листа МОН від 30.08.2024 1.1/15776-24              ІНСТРУКТИВНО-МЕТОДИЧНІ РЕКОМЕНДАЦІЇ щодо викладання навчальних предметів / інтегрованих курсів у закладах загальної середньої освіти у 2024/2025 навчальному році нову редакцію Типової освітньої програми для 5–9 класів закладів загальної середньої освіти (наказ МОН №1120-24 від 09.08.2024). </vt:lpstr>
      <vt:lpstr>Презентация PowerPoint</vt:lpstr>
      <vt:lpstr>Презентация PowerPoint</vt:lpstr>
      <vt:lpstr>Відповідно до Типової освітньої програми для ЗЗСО типи уроків:</vt:lpstr>
      <vt:lpstr>Презентация PowerPoint</vt:lpstr>
      <vt:lpstr>Презентация PowerPoint</vt:lpstr>
      <vt:lpstr>Презентация PowerPoint</vt:lpstr>
      <vt:lpstr>       Структура інтерактивного уроку</vt:lpstr>
      <vt:lpstr>ТИПИ УЧНІВ, ЗА ЯКИХ ВИНИКАЮТЬ КОНФЛІКТИ </vt:lpstr>
      <vt:lpstr>Основні причини конфліктів у системі «вчитель-підліток»</vt:lpstr>
      <vt:lpstr>Основні причини, що призводять до конструктивних конфліктів у ЗЗСО</vt:lpstr>
      <vt:lpstr>Способи врегулювання конфліктів</vt:lpstr>
      <vt:lpstr>Типи мотивації навчальної діяльності</vt:lpstr>
      <vt:lpstr>Змістові характеристики мотивації навчання </vt:lpstr>
      <vt:lpstr>Різновиди пізнавальних мотивів</vt:lpstr>
      <vt:lpstr>Основні способи формування мотивації під час навчання</vt:lpstr>
      <vt:lpstr>Методи стимулювання інтересу до учіння:</vt:lpstr>
      <vt:lpstr>Прийоми пізнавальних мотивів ( початок уроку)</vt:lpstr>
      <vt:lpstr>Прийоми пізнавальних мотивів</vt:lpstr>
      <vt:lpstr>Сторітелінг</vt:lpstr>
      <vt:lpstr>Види сторітелінгу  </vt:lpstr>
      <vt:lpstr>Форма  реалізації - словесна розповідь. </vt:lpstr>
      <vt:lpstr>      Види розповідей на словесній основі        </vt:lpstr>
      <vt:lpstr>Підсумок уроку. Рефлексія.</vt:lpstr>
      <vt:lpstr>Прийоми дистанційного навчання </vt:lpstr>
      <vt:lpstr>Творчий  підхід до кожного уроку - запорука успіху. Будьте успішними!  Консультант К.Маліцька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</dc:title>
  <dc:creator>user1</dc:creator>
  <cp:lastModifiedBy>user1</cp:lastModifiedBy>
  <cp:revision>93</cp:revision>
  <dcterms:created xsi:type="dcterms:W3CDTF">2023-03-06T08:36:52Z</dcterms:created>
  <dcterms:modified xsi:type="dcterms:W3CDTF">2024-11-05T09:23:29Z</dcterms:modified>
</cp:coreProperties>
</file>